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3" r:id="rId18"/>
    <p:sldId id="279" r:id="rId19"/>
    <p:sldId id="276" r:id="rId20"/>
    <p:sldId id="271" r:id="rId21"/>
    <p:sldId id="277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303-6DD2-41DE-B73E-A8F760AABD10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D57-9E0A-4B37-86F1-0451BFE3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12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303-6DD2-41DE-B73E-A8F760AABD10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D57-9E0A-4B37-86F1-0451BFE3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4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303-6DD2-41DE-B73E-A8F760AABD10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D57-9E0A-4B37-86F1-0451BFE3F3F4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48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303-6DD2-41DE-B73E-A8F760AABD10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D57-9E0A-4B37-86F1-0451BFE3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87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303-6DD2-41DE-B73E-A8F760AABD10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D57-9E0A-4B37-86F1-0451BFE3F3F4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4203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303-6DD2-41DE-B73E-A8F760AABD10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D57-9E0A-4B37-86F1-0451BFE3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357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303-6DD2-41DE-B73E-A8F760AABD10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D57-9E0A-4B37-86F1-0451BFE3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1570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303-6DD2-41DE-B73E-A8F760AABD10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D57-9E0A-4B37-86F1-0451BFE3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00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303-6DD2-41DE-B73E-A8F760AABD10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D57-9E0A-4B37-86F1-0451BFE3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95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303-6DD2-41DE-B73E-A8F760AABD10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D57-9E0A-4B37-86F1-0451BFE3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9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303-6DD2-41DE-B73E-A8F760AABD10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D57-9E0A-4B37-86F1-0451BFE3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52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303-6DD2-41DE-B73E-A8F760AABD10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D57-9E0A-4B37-86F1-0451BFE3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01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303-6DD2-41DE-B73E-A8F760AABD10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D57-9E0A-4B37-86F1-0451BFE3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761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303-6DD2-41DE-B73E-A8F760AABD10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D57-9E0A-4B37-86F1-0451BFE3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15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303-6DD2-41DE-B73E-A8F760AABD10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D57-9E0A-4B37-86F1-0451BFE3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577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303-6DD2-41DE-B73E-A8F760AABD10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D57-9E0A-4B37-86F1-0451BFE3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5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96303-6DD2-41DE-B73E-A8F760AABD10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7C3D57-9E0A-4B37-86F1-0451BFE3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6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iuro@przedszkolekomorniki.pl" TargetMode="External"/><Relationship Id="rId2" Type="http://schemas.openxmlformats.org/officeDocument/2006/relationships/hyperlink" Target="http://www.przedszkolekomorniki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7067" y="846161"/>
            <a:ext cx="7766936" cy="1558373"/>
          </a:xfrm>
        </p:spPr>
        <p:txBody>
          <a:bodyPr/>
          <a:lstStyle/>
          <a:p>
            <a:pPr algn="ctr"/>
            <a:r>
              <a:rPr lang="pl-PL" sz="6000" b="1" dirty="0"/>
              <a:t>Nasze przedszkole</a:t>
            </a:r>
            <a:br>
              <a:rPr lang="pl-PL" sz="6000" b="1" dirty="0"/>
            </a:br>
            <a:r>
              <a:rPr lang="pl-PL" sz="6000" b="1" dirty="0"/>
              <a:t>Króla Maciusia 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23833" y="2404535"/>
            <a:ext cx="7950170" cy="846160"/>
          </a:xfrm>
        </p:spPr>
        <p:txBody>
          <a:bodyPr>
            <a:normAutofit/>
          </a:bodyPr>
          <a:lstStyle/>
          <a:p>
            <a:r>
              <a:rPr lang="pl-PL" dirty="0"/>
              <a:t>„Pozwólmy dzieciom, by każdy z nich stał się tym, kim stać się może”</a:t>
            </a:r>
          </a:p>
          <a:p>
            <a:r>
              <a:rPr lang="pl-PL" dirty="0"/>
              <a:t> J. Korczak</a:t>
            </a:r>
          </a:p>
        </p:txBody>
      </p:sp>
      <p:pic>
        <p:nvPicPr>
          <p:cNvPr id="1026" name="Picture 2" descr="?saduie=AG9B_P_oE2JmJbBSn-GVHTzayMTy&amp;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/>
          <a:stretch>
            <a:fillRect/>
          </a:stretch>
        </p:blipFill>
        <p:spPr bwMode="auto">
          <a:xfrm>
            <a:off x="0" y="0"/>
            <a:ext cx="1812285" cy="24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C:\Users\User\Desktop\Stare Dane\Pictures\Saved Pictures\DSC01708 (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5" y="3250694"/>
            <a:ext cx="7789005" cy="3327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77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59557" y="313900"/>
            <a:ext cx="1124575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OFERTA EDUKACYJNA :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000" u="sng" dirty="0"/>
              <a:t>dla wszystkich dzieci:</a:t>
            </a:r>
          </a:p>
          <a:p>
            <a:r>
              <a:rPr lang="pl-PL" sz="2000" dirty="0"/>
              <a:t> 1.  Język angielski  - 2x w tygodniu</a:t>
            </a:r>
          </a:p>
          <a:p>
            <a:r>
              <a:rPr lang="pl-PL" sz="2000" dirty="0"/>
              <a:t> 2.  Rytmika – 2 x w tygodniu  ( od momentu zniesienia stanu zagrożenia epidemicznego)</a:t>
            </a:r>
          </a:p>
          <a:p>
            <a:r>
              <a:rPr lang="pl-PL" sz="2000" dirty="0"/>
              <a:t> 3.  Religia – na życzenie rodziców</a:t>
            </a:r>
          </a:p>
          <a:p>
            <a:r>
              <a:rPr lang="pl-PL" sz="2000" dirty="0"/>
              <a:t>Ponadto </a:t>
            </a:r>
          </a:p>
          <a:p>
            <a:r>
              <a:rPr lang="pl-PL" sz="2000" dirty="0"/>
              <a:t>  1. Zajęcia z psychologiem, pedagogiem specjalnym oraz terapeutą pedagogicznym   dla dzieci     objętych pomocą </a:t>
            </a:r>
            <a:r>
              <a:rPr lang="pl-PL" sz="2000" dirty="0" err="1"/>
              <a:t>psychologiczno</a:t>
            </a:r>
            <a:r>
              <a:rPr lang="pl-PL" sz="2000" dirty="0"/>
              <a:t> – pedagogiczną</a:t>
            </a:r>
          </a:p>
          <a:p>
            <a:r>
              <a:rPr lang="pl-PL" sz="2000" dirty="0"/>
              <a:t>  2.  Logopedia – dla dzieci 5 letnich zakwalifikowanych na podstawie badań przesiewowych</a:t>
            </a:r>
          </a:p>
          <a:p>
            <a:r>
              <a:rPr lang="pl-PL" sz="2000" dirty="0"/>
              <a:t> </a:t>
            </a:r>
          </a:p>
          <a:p>
            <a:r>
              <a:rPr lang="pl-PL" sz="2000" dirty="0"/>
              <a:t>Zajęcia rozwijające zainteresowania i zdolności dzieci – (na wniosek rodzica - jedno do wyboru)</a:t>
            </a:r>
          </a:p>
          <a:p>
            <a:r>
              <a:rPr lang="pl-PL" sz="2000" dirty="0"/>
              <a:t>  1. Warsztaty taneczne</a:t>
            </a:r>
          </a:p>
          <a:p>
            <a:r>
              <a:rPr lang="pl-PL" sz="2000" dirty="0"/>
              <a:t>  2. Karate </a:t>
            </a:r>
          </a:p>
          <a:p>
            <a:r>
              <a:rPr lang="pl-PL" sz="2000" dirty="0"/>
              <a:t>  3. Piłka nożna – Akademia Reksia </a:t>
            </a:r>
          </a:p>
          <a:p>
            <a:r>
              <a:rPr lang="pl-PL" sz="2000" dirty="0"/>
              <a:t>A także:</a:t>
            </a:r>
          </a:p>
          <a:p>
            <a:r>
              <a:rPr lang="pl-PL" sz="2000" dirty="0"/>
              <a:t>   1. Laboratorium Młodego Badacza</a:t>
            </a:r>
          </a:p>
          <a:p>
            <a:r>
              <a:rPr lang="pl-PL" sz="2000" dirty="0"/>
              <a:t>   2. Zajęcia z integracji sensorycznej</a:t>
            </a:r>
          </a:p>
          <a:p>
            <a:r>
              <a:rPr lang="pl-PL" sz="2000" dirty="0"/>
              <a:t>   3. Pan Pianka </a:t>
            </a:r>
          </a:p>
          <a:p>
            <a:r>
              <a:rPr lang="pl-PL" sz="2000" dirty="0"/>
              <a:t>Wszystkie zajęcia są bezpłatne i odbywają się w godzinach pracy przedszkola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3503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00501" y="95533"/>
            <a:ext cx="1089091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OFERTA EDUKACYJNA </a:t>
            </a:r>
            <a:r>
              <a:rPr lang="pl-PL" sz="2400" b="1" dirty="0" err="1">
                <a:solidFill>
                  <a:srgbClr val="FF0000"/>
                </a:solidFill>
              </a:rPr>
              <a:t>c.d</a:t>
            </a:r>
            <a:endParaRPr lang="pl-PL" sz="2400" b="1" dirty="0">
              <a:solidFill>
                <a:srgbClr val="FF0000"/>
              </a:solidFill>
            </a:endParaRPr>
          </a:p>
          <a:p>
            <a:endParaRPr lang="pl-PL" dirty="0"/>
          </a:p>
          <a:p>
            <a:endParaRPr lang="pl-PL" dirty="0"/>
          </a:p>
          <a:p>
            <a:pPr marL="627063" indent="-627063">
              <a:buFont typeface="Wingdings" panose="05000000000000000000" pitchFamily="2" charset="2"/>
              <a:buChar char="q"/>
            </a:pPr>
            <a:r>
              <a:rPr lang="pl-PL" sz="2400" dirty="0"/>
              <a:t>Raz w miesiącu  koncerty muzyczne z cyklu Filharmonia pomysłów , które są finansowane przez Radę Rodziców</a:t>
            </a:r>
          </a:p>
          <a:p>
            <a:pPr marL="627063" indent="-627063"/>
            <a:endParaRPr lang="pl-PL" sz="2400" dirty="0"/>
          </a:p>
          <a:p>
            <a:pPr marL="627063" indent="-627063">
              <a:buFont typeface="Wingdings" panose="05000000000000000000" pitchFamily="2" charset="2"/>
              <a:buChar char="q"/>
            </a:pPr>
            <a:r>
              <a:rPr lang="pl-PL" sz="2400" dirty="0"/>
              <a:t>Spektakle teatralne na terenie przedszkola i wyjazdowe</a:t>
            </a:r>
          </a:p>
          <a:p>
            <a:pPr marL="627063" indent="-627063">
              <a:buFont typeface="Wingdings" panose="05000000000000000000" pitchFamily="2" charset="2"/>
              <a:buChar char="q"/>
            </a:pPr>
            <a:endParaRPr lang="pl-PL" sz="2400" dirty="0"/>
          </a:p>
          <a:p>
            <a:pPr marL="627063" indent="-627063">
              <a:buFont typeface="Wingdings" panose="05000000000000000000" pitchFamily="2" charset="2"/>
              <a:buChar char="q"/>
            </a:pPr>
            <a:r>
              <a:rPr lang="pl-PL" sz="2400" dirty="0"/>
              <a:t>Spacery i wycieczki zgodnie z założeniami programowymi i planem pracy</a:t>
            </a:r>
          </a:p>
          <a:p>
            <a:endParaRPr lang="pl-PL" sz="2400" dirty="0"/>
          </a:p>
        </p:txBody>
      </p:sp>
      <p:pic>
        <p:nvPicPr>
          <p:cNvPr id="3" name="Picture 2" descr="?saduie=AG9B_P_oE2JmJbBSn-GVHTzayMTy&amp;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/>
          <a:stretch>
            <a:fillRect/>
          </a:stretch>
        </p:blipFill>
        <p:spPr bwMode="auto">
          <a:xfrm>
            <a:off x="4834174" y="5131559"/>
            <a:ext cx="1812285" cy="219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67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4842" y="395785"/>
            <a:ext cx="878915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UDZIAŁ W PROJEKTACH </a:t>
            </a:r>
          </a:p>
          <a:p>
            <a:pPr algn="ctr"/>
            <a:endParaRPr lang="pl-PL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sz="2400" dirty="0"/>
              <a:t>PLACÓWKI PROMUJĄCE ZDROWIE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sz="2400" dirty="0"/>
              <a:t>WOLONTARIAT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sz="2400" dirty="0"/>
              <a:t>CZYSTE POWIETRZE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sz="2400" dirty="0"/>
              <a:t>MAMAO, TATO WOLĘ WODĘ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sz="2400" dirty="0"/>
              <a:t>AKADEMIA ZDROWEGO PRZEDSZKOLAKA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sz="2400" dirty="0"/>
              <a:t>CAŁA POLSKA CZYTA DZIECIOM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sz="2400" dirty="0"/>
              <a:t>GÓRA GROSZA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sz="2400" dirty="0"/>
              <a:t>WOŚP </a:t>
            </a:r>
          </a:p>
          <a:p>
            <a:endParaRPr lang="pl-PL" sz="2400" dirty="0"/>
          </a:p>
        </p:txBody>
      </p:sp>
      <p:pic>
        <p:nvPicPr>
          <p:cNvPr id="3" name="Picture 2" descr="?saduie=AG9B_P_oE2JmJbBSn-GVHTzayMTy&amp;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/>
          <a:stretch>
            <a:fillRect/>
          </a:stretch>
        </p:blipFill>
        <p:spPr bwMode="auto">
          <a:xfrm>
            <a:off x="7468192" y="2379005"/>
            <a:ext cx="1812285" cy="24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68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3081" y="764275"/>
            <a:ext cx="872091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WSPÓŁPRACA   PRZEDSZKOLA</a:t>
            </a: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 </a:t>
            </a:r>
            <a:endParaRPr lang="pl-PL" dirty="0"/>
          </a:p>
          <a:p>
            <a:r>
              <a:rPr lang="pl-PL" dirty="0"/>
              <a:t> Nasze Przedszkole współpracuje z: </a:t>
            </a:r>
          </a:p>
          <a:p>
            <a:endParaRPr lang="pl-PL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dirty="0"/>
              <a:t>Przedszkolami z terenu Gminy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dirty="0"/>
              <a:t>Szkolą Podstawową nr 1  i 2 w Komornikach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dirty="0"/>
              <a:t>Gminnym Ośrodkiem Kultury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dirty="0"/>
              <a:t>Ośrodkiem Pomocy Społecznej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dirty="0"/>
              <a:t>Biblioteką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dirty="0"/>
              <a:t>Poradnią </a:t>
            </a:r>
            <a:r>
              <a:rPr lang="pl-PL" dirty="0" err="1"/>
              <a:t>Psychologiczno</a:t>
            </a:r>
            <a:r>
              <a:rPr lang="pl-PL" dirty="0"/>
              <a:t> – Pedagogiczną w Puszczykowie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dirty="0"/>
              <a:t>Policją i Straż Gminną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dirty="0"/>
              <a:t>Urzędem Gminy w Komornikach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dirty="0"/>
              <a:t>Zakładami pracy z terenu gminy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dirty="0"/>
              <a:t>Uczelniami wyższymi w Poznaniu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636471"/>
            <a:ext cx="3125337" cy="238863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02" y="3534264"/>
            <a:ext cx="2735871" cy="205190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77" y="4708477"/>
            <a:ext cx="2776816" cy="212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83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09433" y="354842"/>
            <a:ext cx="925318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WSPÓŁPRACA Z RODZICAMI </a:t>
            </a:r>
          </a:p>
          <a:p>
            <a:pPr algn="ctr"/>
            <a:endParaRPr lang="pl-PL" sz="24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 zebrania ogólne z rodzicami oraz z Radą Rodziców,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 zebrania grupowe,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zajęcia adaptacyjne dla dzieci nowoprzyjętych do przedszkola ( pod koniec sierpnia)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konsultacje indywidualne z inicjatywy nauczyciela, dyrektora lub rodzica,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prowadzenie kącika dla rodziców, m.in.: informacje na temat realizacji podstawy programowej wychowania przedszkolnego, eksponowanie prac dzieci,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 strona internetowa przedszkola, aplikacja „Obecności”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organizacja i prowadzenie zajęć otwartych  i integracyjnych dla rodziców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 organizacja uroczystości przedszkolnych, włączanie rodziców w organizację tych imprez,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 organizacja akcji: Cała Polska czyta dzieciom, Góra Grosza, </a:t>
            </a:r>
            <a:r>
              <a:rPr lang="pl-PL" dirty="0" err="1"/>
              <a:t>itp</a:t>
            </a:r>
            <a:r>
              <a:rPr lang="pl-PL" dirty="0"/>
              <a:t>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 konkursy, wycieczki, </a:t>
            </a:r>
          </a:p>
        </p:txBody>
      </p:sp>
      <p:pic>
        <p:nvPicPr>
          <p:cNvPr id="3" name="Picture 2" descr="?saduie=AG9B_P_oE2JmJbBSn-GVHTzayMTy&amp;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/>
          <a:stretch>
            <a:fillRect/>
          </a:stretch>
        </p:blipFill>
        <p:spPr bwMode="auto">
          <a:xfrm>
            <a:off x="9466157" y="4453466"/>
            <a:ext cx="1812285" cy="24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740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3899" y="300252"/>
            <a:ext cx="883010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ZWYCZAJE PRZEDSZKOLA</a:t>
            </a: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 </a:t>
            </a:r>
          </a:p>
          <a:p>
            <a:pPr marL="627063" indent="-5318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Pasowanie na przedszkolaka </a:t>
            </a:r>
          </a:p>
          <a:p>
            <a:pPr marL="627063" indent="-5318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Jasełka i wigilia w przedszkolu</a:t>
            </a:r>
          </a:p>
          <a:p>
            <a:pPr marL="627063" indent="-5318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Dzień Babci i Dziadka </a:t>
            </a:r>
          </a:p>
          <a:p>
            <a:pPr marL="627063" indent="-5318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Bal karnawałowy</a:t>
            </a:r>
          </a:p>
          <a:p>
            <a:pPr marL="627063" indent="-5318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Święto wiosny</a:t>
            </a:r>
          </a:p>
          <a:p>
            <a:pPr marL="627063" indent="-5318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Śniadanie Wielkanocne i spotkanie z zającem</a:t>
            </a:r>
          </a:p>
          <a:p>
            <a:pPr marL="627063" indent="-5318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Przedszkolna olimpiada sportowa </a:t>
            </a:r>
          </a:p>
          <a:p>
            <a:pPr marL="627063" indent="-5318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Gminny konkurs piosenki przedszkolnej</a:t>
            </a:r>
          </a:p>
          <a:p>
            <a:pPr marL="627063" indent="-5318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Spotkania otwarte i integracyjne  dla rodziców </a:t>
            </a:r>
          </a:p>
          <a:p>
            <a:pPr marL="627063" indent="-5318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Festyn rodzinny </a:t>
            </a:r>
          </a:p>
          <a:p>
            <a:pPr marL="627063" indent="-5318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Uroczyste zakończenie Edukacji Przedszkolnej</a:t>
            </a:r>
          </a:p>
          <a:p>
            <a:pPr marL="627063" indent="-5318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Udział w akcjach charytatywnych </a:t>
            </a:r>
          </a:p>
        </p:txBody>
      </p:sp>
      <p:pic>
        <p:nvPicPr>
          <p:cNvPr id="3" name="Picture 2" descr="?saduie=AG9B_P_oE2JmJbBSn-GVHTzayMTy&amp;attid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/>
          <a:stretch>
            <a:fillRect/>
          </a:stretch>
        </p:blipFill>
        <p:spPr bwMode="auto">
          <a:xfrm>
            <a:off x="9356782" y="155469"/>
            <a:ext cx="1204113" cy="11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71221" y="1025873"/>
            <a:ext cx="2620370" cy="196069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133" y="1591482"/>
            <a:ext cx="1919335" cy="198423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94" y="2814090"/>
            <a:ext cx="2307995" cy="179619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82" y="3712189"/>
            <a:ext cx="2184627" cy="1907274"/>
          </a:xfrm>
          <a:prstGeom prst="rect">
            <a:avLst/>
          </a:prstGeom>
        </p:spPr>
      </p:pic>
      <p:pic>
        <p:nvPicPr>
          <p:cNvPr id="8" name="Obraz 7" descr="DSC07003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13561" y="4786383"/>
            <a:ext cx="2248194" cy="184813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93" y="5361607"/>
            <a:ext cx="1410565" cy="14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72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36728" y="300251"/>
            <a:ext cx="87072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JAK PRZYGOTOWAĆ DZIECKO NA SPOTKANIE Z PRZEDSZKOLEM </a:t>
            </a:r>
          </a:p>
          <a:p>
            <a:endParaRPr lang="pl-PL" dirty="0"/>
          </a:p>
          <a:p>
            <a:r>
              <a:rPr lang="pl-PL" dirty="0">
                <a:solidFill>
                  <a:srgbClr val="0070C0"/>
                </a:solidFill>
              </a:rPr>
              <a:t>Powody trudności przystosowawczych dziecka do przedszkola </a:t>
            </a:r>
          </a:p>
          <a:p>
            <a:endParaRPr lang="pl-PL" dirty="0">
              <a:solidFill>
                <a:srgbClr val="0070C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sz="2000" dirty="0"/>
              <a:t>bliska więź dziecka z rodzicami,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l-PL" sz="2000" dirty="0"/>
              <a:t> brak samodzielności w zakresie czynności samoobsługowych,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l-PL" sz="2000" dirty="0"/>
              <a:t> nadopiekuńczość rodziców,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l-PL" sz="2000" dirty="0"/>
              <a:t> małe poczucie bezpieczeństwa</a:t>
            </a:r>
            <a:r>
              <a:rPr lang="pl-PL" dirty="0"/>
              <a:t>.</a:t>
            </a:r>
          </a:p>
        </p:txBody>
      </p:sp>
      <p:pic>
        <p:nvPicPr>
          <p:cNvPr id="3" name="Picture 2" descr="?saduie=AG9B_P_oE2JmJbBSn-GVHTzayMTy&amp;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/>
          <a:stretch>
            <a:fillRect/>
          </a:stretch>
        </p:blipFill>
        <p:spPr bwMode="auto">
          <a:xfrm>
            <a:off x="4001661" y="3993570"/>
            <a:ext cx="1812285" cy="24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938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7546" y="341194"/>
            <a:ext cx="1067255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JAK PRZYGOTOWAĆ DZIECKO NA SPOTKANIE </a:t>
            </a: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Z PRZEDSZKOLEM </a:t>
            </a:r>
          </a:p>
          <a:p>
            <a:pPr algn="ctr"/>
            <a:endParaRPr lang="pl-PL" sz="2400" b="1" dirty="0">
              <a:solidFill>
                <a:srgbClr val="FF0000"/>
              </a:solidFill>
            </a:endParaRPr>
          </a:p>
          <a:p>
            <a:r>
              <a:rPr lang="pl-PL" dirty="0"/>
              <a:t>Pomoc dziecku w adaptacji: </a:t>
            </a:r>
          </a:p>
          <a:p>
            <a:endParaRPr lang="pl-PL" dirty="0"/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wcześniejsze przyzwyczajenie dziecka do przebywania w nowym miejscu pod opieką innych osób 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       i w towarzystwie rówieśników, 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uczenie dziecka w domu czynności samoobsługowych, 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oswajanie dziecka z informacją, że w przedszkolu będzie spędzało czas w towarzystwie innych dzieci i pań nauczycielek, 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udział w spotkaniach adaptacyjnych w  przedszkolu – wspólne zabawy, 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zapewnienie dziecka, że będzie odebrane w umówionym terminie, 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spokojne rozstanie z dzieckiem, zawarcie umów, 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zabawy z dzieckiem w domu  w przedszkole– przedstawienie atrakcyjności nowego miejsca pobytu, 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akceptacja płaczu dziecka przez rodziców – jako naturalnej zdrowej relacji na nową sytuację (nie należy dziecka zawstydzać), 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umożliwienie zabrania dziecku ulubionej maskotki lub innego przedmiotu z domu do przedszkola</a:t>
            </a:r>
            <a:r>
              <a:rPr lang="pl-PL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068670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137" y="609600"/>
            <a:ext cx="9853683" cy="987188"/>
          </a:xfrm>
        </p:spPr>
        <p:txBody>
          <a:bodyPr>
            <a:normAutofit fontScale="90000"/>
          </a:bodyPr>
          <a:lstStyle/>
          <a:p>
            <a:r>
              <a:rPr lang="pl-PL" sz="3200" b="1" dirty="0"/>
              <a:t>Dlaczego warto wybrać Przedszkole Króla Maciusia I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2137" y="1282890"/>
            <a:ext cx="10263117" cy="534992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l-PL" sz="2000" b="1" dirty="0"/>
              <a:t>Bo każde dziecko jest dla nas ważne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Bo dzieci u nas czują się akceptowane i bezpieczne  a my pomagamy im  poznać siebie, stać się samodzielnym i otwartym na świat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Bo nasi absolwenci  to dzieci twórcze, komunikatywne, dobrze przygotowane do podjęcia obowiązków szkolnych, potrafiące rozwiązywać problemy, radzące sobie z porażkami i dążące do sukcesów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Bo panuje u nas pogodna atmosfera a życzliwi pracownicy otaczają opieką wszystkie dzieci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Bo nasze przedszkole jest duże, słoneczne, bezpieczne i kolorowe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Bo mamy cudowny ogród i doskonałą, zdrową kuchnię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Bo nasze przedszkole to placówka z pięknymi 40-letnimi tradycjami, która wychowała już kilka pokoleń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69964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1320" y="477672"/>
            <a:ext cx="981274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400" b="1" dirty="0">
                <a:solidFill>
                  <a:srgbClr val="FF0000"/>
                </a:solidFill>
              </a:rPr>
              <a:t>ZACHĘCAM PAŃSTWA DO SKORZYSTANIA Z OFERTY NASZEGO PRZEDSZKOLA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endParaRPr lang="pl-PL" sz="2000" b="1" dirty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endParaRPr lang="pl-PL" sz="2000" b="1" dirty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pl-PL" sz="2000" b="1" dirty="0">
                <a:solidFill>
                  <a:srgbClr val="FF0000"/>
                </a:solidFill>
              </a:rPr>
              <a:t>DZIECI W NASZEJ PLACÓWCE SPĘDZĄJĄ  MIŁE CHWILE, ROZWIJĄ SWOJE ZAINTERESOWANIA I UMIEJĘTNOŚCI, </a:t>
            </a:r>
          </a:p>
          <a:p>
            <a:pPr algn="ctr">
              <a:lnSpc>
                <a:spcPct val="200000"/>
              </a:lnSpc>
            </a:pPr>
            <a:r>
              <a:rPr lang="pl-PL" sz="2000" b="1" dirty="0">
                <a:solidFill>
                  <a:srgbClr val="FF0000"/>
                </a:solidFill>
              </a:rPr>
              <a:t>A RODZICE PRZEŻYJĄ WIELE WZRUSZAJĄCYCH CHWIL Z UDZIAŁEM DZIECI</a:t>
            </a:r>
          </a:p>
          <a:p>
            <a:pPr algn="ctr">
              <a:lnSpc>
                <a:spcPct val="200000"/>
              </a:lnSpc>
            </a:pP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sz="2000" b="1" dirty="0">
                <a:solidFill>
                  <a:srgbClr val="FF0000"/>
                </a:solidFill>
              </a:rPr>
              <a:t>WSPÓŁPRACA</a:t>
            </a:r>
            <a:r>
              <a:rPr lang="pl-PL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pl-PL" sz="2000" b="1" dirty="0">
                <a:solidFill>
                  <a:srgbClr val="FF0000"/>
                </a:solidFill>
              </a:rPr>
              <a:t>Z NAUCZYCIELAMI ORAZ CAŁYM PERSONELEM NASZEGO PRZESZKOLA JEST OPARTA NA WZAJEMNYM ZAUFANIU I SZACUNKU. </a:t>
            </a:r>
          </a:p>
          <a:p>
            <a:pPr algn="ctr">
              <a:lnSpc>
                <a:spcPct val="250000"/>
              </a:lnSpc>
            </a:pPr>
            <a:endParaRPr lang="pl-PL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7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68740" y="95534"/>
            <a:ext cx="10849970" cy="6820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PLAN </a:t>
            </a:r>
          </a:p>
          <a:p>
            <a:pPr>
              <a:lnSpc>
                <a:spcPct val="150000"/>
              </a:lnSpc>
            </a:pPr>
            <a:endParaRPr lang="pl-PL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/>
              <a:t>Rozkład dnia. </a:t>
            </a:r>
          </a:p>
          <a:p>
            <a:pPr>
              <a:lnSpc>
                <a:spcPct val="150000"/>
              </a:lnSpc>
            </a:pPr>
            <a:r>
              <a:rPr lang="pl-PL" dirty="0"/>
              <a:t>2. Odpłatność za przedszkole. 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pl-PL" dirty="0"/>
              <a:t>Ulgi w opłatach.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pl-PL" dirty="0"/>
              <a:t>Przyprowadzanie i odbiór dziecka z przedszkola. 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pl-PL" dirty="0"/>
              <a:t> Wyprawka do przedszkola. 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pl-PL" dirty="0"/>
              <a:t> Oferta edukacyjna. 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pl-PL" dirty="0"/>
              <a:t>Udział w projektach. 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pl-PL" dirty="0"/>
              <a:t>Współpraca z innymi instytucjami.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pl-PL" dirty="0"/>
              <a:t> Zwyczaje przedszkola. 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pl-PL" dirty="0"/>
              <a:t> Współpraca z rodzicami. 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pl-PL" dirty="0"/>
              <a:t>Jak przygotować dziecko na spotkanie z przedszkolem. 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pl-PL" dirty="0"/>
              <a:t>Dlaczego warto wybrać Przedszkole Króla Maciusia I ?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pl-PL" dirty="0"/>
              <a:t>Zasady rekrutacji.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pl-PL" dirty="0"/>
              <a:t>Kontakt.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63" y="4418669"/>
            <a:ext cx="3369990" cy="224666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320" y="2497540"/>
            <a:ext cx="3228263" cy="20796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536" y="316916"/>
            <a:ext cx="3270937" cy="21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8323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51629" y="259308"/>
            <a:ext cx="687847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STRONA INTERNETOWA PRZEDSZKOLA</a:t>
            </a:r>
          </a:p>
          <a:p>
            <a:pPr algn="ctr"/>
            <a:endParaRPr lang="pl-PL" sz="2400" b="1" dirty="0">
              <a:solidFill>
                <a:srgbClr val="FF0000"/>
              </a:solidFill>
            </a:endParaRPr>
          </a:p>
          <a:p>
            <a:pPr algn="ctr"/>
            <a:r>
              <a:rPr lang="pl-PL" sz="2400" b="1" dirty="0">
                <a:solidFill>
                  <a:srgbClr val="FF0000"/>
                </a:solidFill>
                <a:hlinkClick r:id="rId2"/>
              </a:rPr>
              <a:t>www.przedszkolekomorniki.pl</a:t>
            </a:r>
            <a:endParaRPr lang="pl-PL" sz="2400" b="1" dirty="0">
              <a:solidFill>
                <a:srgbClr val="FF0000"/>
              </a:solidFill>
            </a:endParaRPr>
          </a:p>
          <a:p>
            <a:pPr algn="ctr"/>
            <a:endParaRPr lang="pl-PL" sz="2400" b="1" dirty="0">
              <a:solidFill>
                <a:srgbClr val="FF0000"/>
              </a:solidFill>
            </a:endParaRP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adres email</a:t>
            </a:r>
          </a:p>
          <a:p>
            <a:pPr algn="ctr"/>
            <a:endParaRPr lang="pl-PL" sz="2400" b="1" dirty="0">
              <a:solidFill>
                <a:srgbClr val="FF0000"/>
              </a:solidFill>
            </a:endParaRPr>
          </a:p>
          <a:p>
            <a:pPr algn="ctr"/>
            <a:r>
              <a:rPr lang="pl-PL" sz="2400" b="1" dirty="0">
                <a:solidFill>
                  <a:srgbClr val="FF0000"/>
                </a:solidFill>
                <a:hlinkClick r:id="rId3"/>
              </a:rPr>
              <a:t>biuro@przedszkolekomorniki.pl</a:t>
            </a:r>
            <a:endParaRPr lang="pl-PL" sz="2400" b="1" dirty="0">
              <a:solidFill>
                <a:srgbClr val="FF0000"/>
              </a:solidFill>
            </a:endParaRPr>
          </a:p>
          <a:p>
            <a:pPr algn="ctr"/>
            <a:endParaRPr lang="pl-PL" sz="2400" b="1" dirty="0">
              <a:solidFill>
                <a:srgbClr val="FF0000"/>
              </a:solidFill>
            </a:endParaRPr>
          </a:p>
          <a:p>
            <a:pPr algn="ctr"/>
            <a:endParaRPr lang="pl-PL" sz="2400" b="1" dirty="0">
              <a:solidFill>
                <a:srgbClr val="FF0000"/>
              </a:solidFill>
            </a:endParaRPr>
          </a:p>
          <a:p>
            <a:pPr algn="ctr"/>
            <a:endParaRPr lang="pl-PL" sz="2400" b="1" dirty="0">
              <a:solidFill>
                <a:srgbClr val="FF0000"/>
              </a:solidFill>
            </a:endParaRP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KONTAKT TELEFONICZNY</a:t>
            </a:r>
          </a:p>
          <a:p>
            <a:pPr algn="ctr"/>
            <a:endParaRPr lang="pl-PL" sz="2400" b="1" dirty="0">
              <a:solidFill>
                <a:srgbClr val="FF0000"/>
              </a:solidFill>
            </a:endParaRPr>
          </a:p>
          <a:p>
            <a:pPr algn="ctr"/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61 -810 77-60 </a:t>
            </a:r>
          </a:p>
          <a:p>
            <a:pPr algn="ctr"/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lub</a:t>
            </a:r>
          </a:p>
          <a:p>
            <a:pPr algn="ctr"/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 691-774-264 </a:t>
            </a:r>
          </a:p>
          <a:p>
            <a:pPr algn="ctr"/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(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czynny w godzinach 8:00 – 16:00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3" name="Picture 2" descr="?saduie=AG9B_P_oE2JmJbBSn-GVHTzayMTy&amp;attid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/>
          <a:stretch>
            <a:fillRect/>
          </a:stretch>
        </p:blipFill>
        <p:spPr bwMode="auto">
          <a:xfrm>
            <a:off x="7891273" y="2634017"/>
            <a:ext cx="1812285" cy="24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515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68740" y="1392073"/>
            <a:ext cx="87209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solidFill>
                  <a:srgbClr val="FF0000"/>
                </a:solidFill>
              </a:rPr>
              <a:t>DZIĘKUJĘ </a:t>
            </a:r>
          </a:p>
          <a:p>
            <a:pPr algn="ctr"/>
            <a:endParaRPr lang="pl-PL" sz="5400" b="1" dirty="0">
              <a:solidFill>
                <a:srgbClr val="FF0000"/>
              </a:solidFill>
            </a:endParaRPr>
          </a:p>
          <a:p>
            <a:pPr algn="ctr"/>
            <a:endParaRPr lang="pl-PL" sz="5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pl-PL" sz="3200" b="1" dirty="0"/>
          </a:p>
          <a:p>
            <a:pPr algn="ctr">
              <a:lnSpc>
                <a:spcPct val="150000"/>
              </a:lnSpc>
            </a:pPr>
            <a:r>
              <a:rPr lang="pl-PL" sz="3200" b="1"/>
              <a:t>Agnieszka Matuszewska  </a:t>
            </a:r>
            <a:endParaRPr lang="pl-PL" sz="3200" b="1" dirty="0"/>
          </a:p>
          <a:p>
            <a:pPr algn="ctr">
              <a:lnSpc>
                <a:spcPct val="150000"/>
              </a:lnSpc>
            </a:pPr>
            <a:r>
              <a:rPr lang="pl-PL" sz="2800" dirty="0"/>
              <a:t>dyrektor przedszkola</a:t>
            </a:r>
            <a:endParaRPr lang="pl-PL" sz="2400" dirty="0"/>
          </a:p>
        </p:txBody>
      </p:sp>
      <p:pic>
        <p:nvPicPr>
          <p:cNvPr id="3" name="Picture 2" descr="?saduie=AG9B_P_oE2JmJbBSn-GVHTzayMTy&amp;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/>
          <a:stretch>
            <a:fillRect/>
          </a:stretch>
        </p:blipFill>
        <p:spPr bwMode="auto">
          <a:xfrm>
            <a:off x="4123056" y="2238233"/>
            <a:ext cx="1812285" cy="24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0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05219" y="600501"/>
            <a:ext cx="1018123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dirty="0"/>
              <a:t>Przedszkole realizuje cele </a:t>
            </a:r>
          </a:p>
          <a:p>
            <a:pPr algn="ctr"/>
            <a:endParaRPr lang="pl-PL" sz="5400" dirty="0"/>
          </a:p>
          <a:p>
            <a:pPr algn="ctr"/>
            <a:r>
              <a:rPr lang="pl-PL" sz="5400" dirty="0"/>
              <a:t>i zadania określone w ustawie</a:t>
            </a:r>
          </a:p>
          <a:p>
            <a:pPr algn="ctr"/>
            <a:endParaRPr lang="pl-PL" sz="5400" dirty="0"/>
          </a:p>
          <a:p>
            <a:pPr algn="ctr"/>
            <a:r>
              <a:rPr lang="pl-PL" sz="5400" dirty="0"/>
              <a:t> Prawo oświatowe oraz aktach</a:t>
            </a:r>
          </a:p>
          <a:p>
            <a:pPr algn="ctr"/>
            <a:endParaRPr lang="pl-PL" sz="5400" dirty="0"/>
          </a:p>
          <a:p>
            <a:pPr algn="ctr"/>
            <a:r>
              <a:rPr lang="pl-PL" sz="5400" dirty="0"/>
              <a:t> wykonawczych tej ustawy</a:t>
            </a:r>
          </a:p>
        </p:txBody>
      </p:sp>
    </p:spTree>
    <p:extLst>
      <p:ext uri="{BB962C8B-B14F-4D97-AF65-F5344CB8AC3E}">
        <p14:creationId xmlns:p14="http://schemas.microsoft.com/office/powerpoint/2010/main" val="143161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4843" y="136478"/>
            <a:ext cx="10645254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ROZKŁAD DNIA</a:t>
            </a:r>
          </a:p>
          <a:p>
            <a:endParaRPr lang="pl-PL" dirty="0"/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 6.30 – 8.15 – Przychodzenie dzieci do przedszkola. Zabawy dowolne wg zainteresowań dzieci lub proponowane przez nauczyciela (manipulacyjne, konstrukcyjne, tematyczne, dydaktyczne itp.). Obserwacja indywidualnego rozwoju dziecka. Praca indywidualna z działalnością kompensacyjną i stymulującą rozwój dziecka.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8.15 – 8.30 – Ćwiczenia poranne, czynności </a:t>
            </a:r>
            <a:r>
              <a:rPr lang="pl-PL" sz="1400" dirty="0" err="1"/>
              <a:t>higieniczno</a:t>
            </a:r>
            <a:r>
              <a:rPr lang="pl-PL" sz="1400" dirty="0"/>
              <a:t> – porządkowe. 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8.30 – 9.00 –  Śniadanie.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9.00 – 10.00 – Zajęcia kierowane i inspirowane przez nauczyciela, uwzględniające propozycje i zainteresowania dzieci (zajęcia dydaktyczne).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10:00 – 10:15 -  Przekąska, napoje.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10:15 – 11:30 – Przygotowanie do wyjścia na ogród. Pobyt na świeżym powietrzu – spacery, wycieczki, gry i zabawy w ogrodzie przedszkolnym. Zabawy dowolne wg zainteresowań dzieci. 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11.30 – 12:00 – Czynności </a:t>
            </a:r>
            <a:r>
              <a:rPr lang="pl-PL" sz="1400" dirty="0" err="1"/>
              <a:t>higieniczno</a:t>
            </a:r>
            <a:r>
              <a:rPr lang="pl-PL" sz="1400" dirty="0"/>
              <a:t> – porządkowe, przygotowanie do obiadu.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12:00 – 12:30 – Obiad.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12:30 – 13:50 – Odpoczynek ( leżakowanie- maluszki).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13:00 - 13:30 – Starsze dzieci odpoczynek przy muzyce relaksacyjnej lub bajkach czytanych przez nauczyciela.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14:00 – 14:15 –Podwieczorek.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14:15 – 15:30 – Zajęcia dodatkowe, praca indywidualna, zabawy kierowane przez nauczyciela.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15:30 – 17:00- Zabawy dowolne wg zainteresowań dzieci. Gry i zabawy w ogrodzie przedszkolnym lub zabawy ruchowe w sali. Chlebek i napoje. Rozchodzenie się dzieci.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28848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5660" y="327546"/>
            <a:ext cx="10631606" cy="5310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ODPŁATNOŚĆ ZA PRZESZKOLE </a:t>
            </a:r>
          </a:p>
          <a:p>
            <a:endParaRPr lang="pl-PL" dirty="0"/>
          </a:p>
          <a:p>
            <a:r>
              <a:rPr lang="pl-PL" dirty="0"/>
              <a:t>Podstawa prawna:</a:t>
            </a:r>
          </a:p>
          <a:p>
            <a:r>
              <a:rPr lang="pl-PL" dirty="0"/>
              <a:t> Uchwała Rady Gminy  Komorniki  NR LXXX/690/2023  z dnia 23 listopada 2023 r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b="1" dirty="0"/>
              <a:t>1,30 zł za godzinę opieki i kształcenia poza czasem realizacji podstawy programowej       </a:t>
            </a:r>
          </a:p>
          <a:p>
            <a:pPr>
              <a:lnSpc>
                <a:spcPct val="150000"/>
              </a:lnSpc>
            </a:pPr>
            <a:r>
              <a:rPr lang="pl-PL" sz="1600" b="1" dirty="0"/>
              <a:t>        ( od  godziny 6:30 – 8:00 i od godz. 13:00 – 17:00)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b="1" dirty="0"/>
              <a:t>13,00 zł dziennie za wyżywienie (śniadanie,  obiad i podwieczorek )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b="1" dirty="0"/>
              <a:t>Do 10 – go dnia każdego miesiąca wystawiany jest rachunek za pobyt i wyżywienie dziecka. Rachunki przesyłane są za pośrednictwem aplikacji „Obecności”, do której dostęp maja Rodzice dzieci uczęszczających do naszego przedszkola. 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b="1" dirty="0"/>
              <a:t>OPŁATY PŁATNE SĄ DO 20 -GO DNIA KAŻDEGO MIESIĄCA, na konto przedszkola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b="1" dirty="0"/>
              <a:t>Nieobecność dziecka w przedszkolu nie zwalnia od terminowych  wpłat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b="1" dirty="0"/>
              <a:t>Rada Rodziców zbiera 75 zł na semestr ( na artykuły papiernicze )  + ewentualne wycieczki, teatrzyki koncert – zbierana dwa dni w miesiącu. Odpłatność odbywa się na holu ( po 10 dniu miesiąca) 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b="1" dirty="0"/>
              <a:t>Ubezpieczenie dzieci jest dobrowolne, rodzice sami wybierają ubezpieczyciela i zakres ubezpieczenia</a:t>
            </a:r>
          </a:p>
        </p:txBody>
      </p:sp>
      <p:pic>
        <p:nvPicPr>
          <p:cNvPr id="3" name="Picture 2" descr="?saduie=AG9B_P_oE2JmJbBSn-GVHTzayMTy&amp;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/>
          <a:stretch>
            <a:fillRect/>
          </a:stretch>
        </p:blipFill>
        <p:spPr bwMode="auto">
          <a:xfrm>
            <a:off x="9790217" y="150126"/>
            <a:ext cx="1810379" cy="240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25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77671" y="232012"/>
            <a:ext cx="1046783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ULGI W OPŁATACH</a:t>
            </a:r>
          </a:p>
          <a:p>
            <a:endParaRPr lang="pl-PL" dirty="0"/>
          </a:p>
          <a:p>
            <a:pPr marL="627063" indent="-6270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/>
              <a:t>Na każde  kolejne dziecko  z rodziny  uczęszczające do przedszkola- ulga wynosi  25%</a:t>
            </a:r>
          </a:p>
          <a:p>
            <a:pPr marL="627063" indent="-6270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/>
              <a:t>Na dziecko z rodziny pobierającej zasiłek rodzinny – ulga wynosi 25%</a:t>
            </a:r>
          </a:p>
          <a:p>
            <a:pPr marL="627063" indent="-6270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/>
              <a:t>Na każde kolejne dziecko z rodziny pobierającej zasiłek rodzinny stosuje się dodatkową ulgę  25% </a:t>
            </a:r>
          </a:p>
          <a:p>
            <a:pPr marL="627063" indent="-6270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/>
              <a:t>Na każde dziecko niepełnosprawne  posiadające orzeczenie o potrzebie kształcenia specjalnego  ulga wynosi 50%</a:t>
            </a:r>
          </a:p>
          <a:p>
            <a:pPr marL="627063" indent="-6270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/>
              <a:t>Na dziecko z rodziny wielodzietnej posiadającej  Gminną kartę „Rodzina 5+” ulga wynosi 50%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Podstawą udzielenia ulgi w danym roku szkolnym jest złożenie wniosku </a:t>
            </a:r>
          </a:p>
          <a:p>
            <a:r>
              <a:rPr lang="pl-PL" sz="2000" dirty="0"/>
              <a:t>i przełożenie  dokumentu upoważniającego do ulgi </a:t>
            </a:r>
          </a:p>
        </p:txBody>
      </p:sp>
    </p:spTree>
    <p:extLst>
      <p:ext uri="{BB962C8B-B14F-4D97-AF65-F5344CB8AC3E}">
        <p14:creationId xmlns:p14="http://schemas.microsoft.com/office/powerpoint/2010/main" val="166758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7546" y="204716"/>
            <a:ext cx="11081982" cy="4796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PRZYPROWADZANIE I ODBIÓR DZIECKA Z PRZEDSZKOLA</a:t>
            </a:r>
            <a:endParaRPr lang="pl-PL" b="1" dirty="0">
              <a:solidFill>
                <a:srgbClr val="FF0000"/>
              </a:solidFill>
            </a:endParaRPr>
          </a:p>
          <a:p>
            <a:r>
              <a:rPr lang="pl-PL" dirty="0"/>
              <a:t> </a:t>
            </a:r>
          </a:p>
          <a:p>
            <a:r>
              <a:rPr lang="pl-PL" dirty="0"/>
              <a:t>Dziecko musi być przyprowadzane i odbierane z przedszkola przez: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sz="1300" dirty="0"/>
              <a:t>rodziców lub opiekunów prawnych;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300" u="sng" dirty="0"/>
              <a:t> inną osobę pełnoletnią upoważnioną przez rodziców na piśmie, gdyż tylko osoba pełnoletnia w świetle  </a:t>
            </a:r>
          </a:p>
          <a:p>
            <a:pPr>
              <a:lnSpc>
                <a:spcPct val="150000"/>
              </a:lnSpc>
            </a:pPr>
            <a:r>
              <a:rPr lang="pl-PL" sz="1300" dirty="0"/>
              <a:t>       art. 11 Kodeksu Cywilnego posiada zdolność do czynności prawnych;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300" dirty="0"/>
              <a:t>Osoby wymienione w punktach 1 – 2 muszą być trzeźwe;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300" dirty="0"/>
              <a:t>Osoba przyprowadzająca dziecko zobowiązana jest oddać je pod opiekę bezpośrednio pracownikowi przedszkola.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300" dirty="0"/>
              <a:t>Personel przedszkola sprawuje opiekę nad dzieckiem od chwili przekazania go pracownikowi placówki  do chwili odebrania przez rodzica lub osobę upoważnioną (pisemna zgoda rodziców), zapewniającą dziecku pełne bezpieczeństwo;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300" dirty="0"/>
              <a:t>Nauczyciel zobowiązany jest do pobrania pisemnych oświadczeń od rodziców lub prawnych  opiekunów, kogo upoważniają do odbioru dziecka; 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300" dirty="0"/>
              <a:t>Dyrektor zobowiązuje nauczycieli do bezwzględnego przestrzegania oświadczeń o odbiorze dziecka;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300" dirty="0"/>
              <a:t>Rodzic przestrzega godzin przyprowadzania i odbioru dziecka z przedszkola według podpisanej deklaracji na dany rok szkolny;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300" dirty="0"/>
              <a:t>Rodzice zobowiązani są do powiadomienia przedszkola o czasie nieobecności dziecka w placówce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05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23081" y="218364"/>
            <a:ext cx="1084997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l-PL" dirty="0"/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FF0000"/>
                </a:solidFill>
              </a:rPr>
              <a:t>WYPRAWKA DO PRZEDSZKOLA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dirty="0"/>
              <a:t>Pierwszego dnia do Przedszkola należy przynieść: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 Kapcie, podpisane inicjałami dziecka (najlepiej łatwo zapinane, pełne, nie mogą to być   </a:t>
            </a:r>
          </a:p>
          <a:p>
            <a:r>
              <a:rPr lang="pl-PL" dirty="0"/>
              <a:t>     </a:t>
            </a:r>
            <a:r>
              <a:rPr lang="pl-PL" dirty="0" err="1"/>
              <a:t>crocsy</a:t>
            </a:r>
            <a:r>
              <a:rPr lang="pl-PL" dirty="0"/>
              <a:t>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Luźne spodnie lub spódnica z gumką, bluza dresowa lub lekki sweterek- czyli ubiór "na cebulkę", ważniejsza wygoda od elegancji.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Ubrania z rozciągliwymi dekoltami.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Koc (duży) i jasiek, by poobiedni odpoczynek był miły i przyjemny.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 Dwa komplety ubrań na zmianę (majtki, skarpetki, spodnie, rajstopy, koszulka, bluza  - zdarzają się skaczące łyżki, tańczące kubeczki, zbyt mokra woda w kranie ). Rzeczy na zmianę w podpisanym woreczku zostawiamy w szatni.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 Ręcznik, podpisany  i z uszkiem do zawieszenia.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 Przytulankę: misia lub inną rzecz, która będzie stanowić „ kawałek domu” i pomoże znieść rozstanie z mamą (podpisane).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Uśmiech na buzi i dobry humor.</a:t>
            </a:r>
          </a:p>
        </p:txBody>
      </p:sp>
    </p:spTree>
    <p:extLst>
      <p:ext uri="{BB962C8B-B14F-4D97-AF65-F5344CB8AC3E}">
        <p14:creationId xmlns:p14="http://schemas.microsoft.com/office/powerpoint/2010/main" val="1971327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00251" y="354843"/>
            <a:ext cx="102494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WYPRAWKA D0 PRZEDSZKOLA </a:t>
            </a:r>
          </a:p>
          <a:p>
            <a:pPr algn="ctr"/>
            <a:endParaRPr lang="pl-PL" sz="2400" b="1" dirty="0">
              <a:solidFill>
                <a:srgbClr val="FF0000"/>
              </a:solidFill>
            </a:endParaRPr>
          </a:p>
          <a:p>
            <a:r>
              <a:rPr lang="pl-PL" dirty="0"/>
              <a:t>Szanowni Państwo, </a:t>
            </a:r>
          </a:p>
          <a:p>
            <a:r>
              <a:rPr lang="pl-PL" u="sng" dirty="0"/>
              <a:t>Rodzice pierwszego dnia przynoszą ze sobą: </a:t>
            </a:r>
          </a:p>
          <a:p>
            <a:endParaRPr lang="pl-PL" u="sng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/>
              <a:t>pewność, że dziecko sobie poradzi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/>
              <a:t> zaufanie do nauczycielek i personelu przedszkola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/>
              <a:t>uśmiech na twarzy, która będzie bardzo obserwowana przez dziecko i z której dziecko szybko potrafi wyczytać dobre i złe emocje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/>
              <a:t> spokój</a:t>
            </a:r>
          </a:p>
          <a:p>
            <a:endParaRPr lang="pl-PL" dirty="0"/>
          </a:p>
          <a:p>
            <a:r>
              <a:rPr lang="pl-PL" dirty="0"/>
              <a:t> </a:t>
            </a:r>
            <a:r>
              <a:rPr lang="pl-PL" u="sng" dirty="0"/>
              <a:t>Uwagi: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/>
              <a:t>jeśli dziecko jest uczulone na jakieś pokarmy, prosimy o przygotowanie pisemnej informacji podpisanej przez rodzica i dostarczenie nauczycielce w grupie dziecka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/>
              <a:t> </a:t>
            </a:r>
            <a:r>
              <a:rPr lang="pl-PL" sz="2000" u="sng" dirty="0"/>
              <a:t>prosimy także o aktualizowanie numerów telefonów do kontaktów z Państwem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/>
              <a:t> prosimy o czytanie informacji na tablicy ogłoszeń zamieszczanych w ciągu roku szkolnego</a:t>
            </a:r>
          </a:p>
        </p:txBody>
      </p:sp>
      <p:pic>
        <p:nvPicPr>
          <p:cNvPr id="5" name="Picture 2" descr="?saduie=AG9B_P_oE2JmJbBSn-GVHTzayMTy&amp;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/>
          <a:stretch>
            <a:fillRect/>
          </a:stretch>
        </p:blipFill>
        <p:spPr bwMode="auto">
          <a:xfrm>
            <a:off x="7782091" y="0"/>
            <a:ext cx="1812285" cy="24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21337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1599</TotalTime>
  <Words>1788</Words>
  <Application>Microsoft Office PowerPoint</Application>
  <PresentationFormat>Panoramiczny</PresentationFormat>
  <Paragraphs>239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Wingdings</vt:lpstr>
      <vt:lpstr>Wingdings 3</vt:lpstr>
      <vt:lpstr>Faseta</vt:lpstr>
      <vt:lpstr>Nasze przedszkole Króla Maciusia 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Dlaczego warto wybrać Przedszkole Króla Maciusia I ?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Zebranie z rodzicami dzieci nowoprzyjętych</dc:title>
  <dc:creator>HP</dc:creator>
  <cp:lastModifiedBy>Dyrektor</cp:lastModifiedBy>
  <cp:revision>64</cp:revision>
  <dcterms:created xsi:type="dcterms:W3CDTF">2019-05-22T11:58:34Z</dcterms:created>
  <dcterms:modified xsi:type="dcterms:W3CDTF">2024-06-12T09:31:00Z</dcterms:modified>
</cp:coreProperties>
</file>